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1" d="100"/>
          <a:sy n="61" d="100"/>
        </p:scale>
        <p:origin x="612"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11371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23263285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 y="0"/>
            <a:ext cx="14630400" cy="9134713"/>
          </a:xfrm>
          <a:prstGeom prst="rect">
            <a:avLst/>
          </a:prstGeom>
          <a:solidFill>
            <a:srgbClr val="FFFFFF">
              <a:alpha val="75000"/>
            </a:srgbClr>
          </a:solidFill>
          <a:ln/>
        </p:spPr>
        <p:txBody>
          <a:bodyPr/>
          <a:lstStyle/>
          <a:p>
            <a:endParaRPr lang="en-IN" dirty="0"/>
          </a:p>
        </p:txBody>
      </p:sp>
      <p:pic>
        <p:nvPicPr>
          <p:cNvPr id="4" name="Image 1" descr="preencoded.png"/>
          <p:cNvPicPr>
            <a:picLocks noChangeAspect="1"/>
          </p:cNvPicPr>
          <p:nvPr/>
        </p:nvPicPr>
        <p:blipFill>
          <a:blip r:embed="rId4"/>
          <a:stretch>
            <a:fillRect/>
          </a:stretch>
        </p:blipFill>
        <p:spPr>
          <a:xfrm>
            <a:off x="0" y="-100361"/>
            <a:ext cx="14630400" cy="9021337"/>
          </a:xfrm>
          <a:prstGeom prst="rect">
            <a:avLst/>
          </a:prstGeom>
        </p:spPr>
      </p:pic>
      <p:sp>
        <p:nvSpPr>
          <p:cNvPr id="5" name="Text 1"/>
          <p:cNvSpPr/>
          <p:nvPr/>
        </p:nvSpPr>
        <p:spPr>
          <a:xfrm>
            <a:off x="1177843" y="6504366"/>
            <a:ext cx="6371532" cy="2630347"/>
          </a:xfrm>
          <a:prstGeom prst="rect">
            <a:avLst/>
          </a:prstGeom>
          <a:noFill/>
          <a:ln/>
        </p:spPr>
        <p:txBody>
          <a:bodyPr wrap="none" rtlCol="0" anchor="t"/>
          <a:lstStyle/>
          <a:p>
            <a:pPr marL="0" indent="0">
              <a:lnSpc>
                <a:spcPts val="3895"/>
              </a:lnSpc>
              <a:buNone/>
            </a:pPr>
            <a:r>
              <a:rPr lang="en-US" sz="3116" b="1" kern="0" spc="-62" dirty="0">
                <a:highlight>
                  <a:srgbClr val="C0C0C0"/>
                </a:highlight>
                <a:latin typeface="adonis-web" pitchFamily="34" charset="0"/>
                <a:ea typeface="adonis-web" pitchFamily="34" charset="-122"/>
                <a:cs typeface="adonis-web" pitchFamily="34" charset="-120"/>
              </a:rPr>
              <a:t>Flood Forecaster Design Story</a:t>
            </a:r>
            <a:endParaRPr lang="en-US" sz="3116" dirty="0">
              <a:highlight>
                <a:srgbClr val="C0C0C0"/>
              </a:highlight>
            </a:endParaRPr>
          </a:p>
        </p:txBody>
      </p:sp>
      <p:sp>
        <p:nvSpPr>
          <p:cNvPr id="6" name="Text 2"/>
          <p:cNvSpPr/>
          <p:nvPr/>
        </p:nvSpPr>
        <p:spPr>
          <a:xfrm>
            <a:off x="524107" y="7287324"/>
            <a:ext cx="10374819" cy="735980"/>
          </a:xfrm>
          <a:prstGeom prst="rect">
            <a:avLst/>
          </a:prstGeom>
          <a:noFill/>
          <a:ln/>
        </p:spPr>
        <p:txBody>
          <a:bodyPr wrap="none" rtlCol="0" anchor="t"/>
          <a:lstStyle/>
          <a:p>
            <a:pPr marL="0" indent="0">
              <a:lnSpc>
                <a:spcPts val="2119"/>
              </a:lnSpc>
              <a:buNone/>
            </a:pPr>
            <a:r>
              <a:rPr lang="en-US" sz="1324" b="1" kern="0" spc="-26" dirty="0">
                <a:solidFill>
                  <a:srgbClr val="000000"/>
                </a:solidFill>
                <a:latin typeface="Source Sans Pro" pitchFamily="34" charset="0"/>
                <a:ea typeface="Source Sans Pro" pitchFamily="34" charset="-122"/>
                <a:cs typeface="Source Sans Pro" pitchFamily="34" charset="-120"/>
              </a:rPr>
              <a:t>                        </a:t>
            </a:r>
            <a:r>
              <a:rPr lang="en-US" sz="2000" b="1" kern="0" spc="-26" dirty="0">
                <a:solidFill>
                  <a:srgbClr val="000000"/>
                </a:solidFill>
                <a:highlight>
                  <a:srgbClr val="C0C0C0"/>
                </a:highlight>
                <a:latin typeface="Source Sans Pro" pitchFamily="34" charset="0"/>
                <a:ea typeface="Source Sans Pro" pitchFamily="34" charset="-122"/>
                <a:cs typeface="Source Sans Pro" pitchFamily="34" charset="-120"/>
              </a:rPr>
              <a:t>By Team - Tech Titans</a:t>
            </a:r>
            <a:endParaRPr lang="en-US" sz="2000" dirty="0">
              <a:highlight>
                <a:srgbClr val="C0C0C0"/>
              </a:high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43204" y="951905"/>
            <a:ext cx="4887873" cy="6325791"/>
          </a:xfrm>
          <a:prstGeom prst="rect">
            <a:avLst/>
          </a:prstGeom>
        </p:spPr>
      </p:pic>
      <p:sp>
        <p:nvSpPr>
          <p:cNvPr id="6" name="Text 1"/>
          <p:cNvSpPr/>
          <p:nvPr/>
        </p:nvSpPr>
        <p:spPr>
          <a:xfrm>
            <a:off x="837724" y="2832259"/>
            <a:ext cx="5632490" cy="704017"/>
          </a:xfrm>
          <a:prstGeom prst="rect">
            <a:avLst/>
          </a:prstGeom>
          <a:noFill/>
          <a:ln/>
        </p:spPr>
        <p:txBody>
          <a:bodyPr wrap="none" rtlCol="0" anchor="t"/>
          <a:lstStyle/>
          <a:p>
            <a:pPr marL="0" indent="0">
              <a:lnSpc>
                <a:spcPts val="5544"/>
              </a:lnSpc>
              <a:buNone/>
            </a:pPr>
            <a:r>
              <a:rPr lang="en-US" sz="4435" b="1" kern="0" spc="-89" dirty="0">
                <a:solidFill>
                  <a:srgbClr val="D75BE2"/>
                </a:solidFill>
                <a:latin typeface="adonis-web" pitchFamily="34" charset="0"/>
                <a:ea typeface="adonis-web" pitchFamily="34" charset="-122"/>
                <a:cs typeface="adonis-web" pitchFamily="34" charset="-120"/>
              </a:rPr>
              <a:t>Reflection</a:t>
            </a:r>
            <a:endParaRPr lang="en-US" sz="4435" dirty="0"/>
          </a:p>
        </p:txBody>
      </p:sp>
      <p:sp>
        <p:nvSpPr>
          <p:cNvPr id="8" name="Text 3"/>
          <p:cNvSpPr/>
          <p:nvPr/>
        </p:nvSpPr>
        <p:spPr>
          <a:xfrm>
            <a:off x="1220629" y="4547473"/>
            <a:ext cx="7085648" cy="383024"/>
          </a:xfrm>
          <a:prstGeom prst="rect">
            <a:avLst/>
          </a:prstGeom>
          <a:noFill/>
          <a:ln/>
        </p:spPr>
        <p:txBody>
          <a:bodyPr wrap="none" rtlCol="0" anchor="t"/>
          <a:lstStyle/>
          <a:p>
            <a:pPr marL="342900" indent="-342900" algn="l">
              <a:lnSpc>
                <a:spcPts val="3016"/>
              </a:lnSpc>
              <a:buSzPct val="100000"/>
              <a:buChar char="•"/>
            </a:pPr>
            <a:r>
              <a:rPr lang="en-US" sz="1885" kern="0" spc="-38" dirty="0">
                <a:solidFill>
                  <a:srgbClr val="272525"/>
                </a:solidFill>
                <a:latin typeface="Source Sans Pro" pitchFamily="34" charset="0"/>
                <a:ea typeface="Source Sans Pro" pitchFamily="34" charset="-122"/>
                <a:cs typeface="Source Sans Pro" pitchFamily="34" charset="-120"/>
              </a:rPr>
              <a:t>Flood Forecaster transforms fear of floods into preparedness.</a:t>
            </a:r>
            <a:endParaRPr lang="en-US" sz="1885" dirty="0"/>
          </a:p>
        </p:txBody>
      </p:sp>
      <p:sp>
        <p:nvSpPr>
          <p:cNvPr id="9" name="Text 4"/>
          <p:cNvSpPr/>
          <p:nvPr/>
        </p:nvSpPr>
        <p:spPr>
          <a:xfrm>
            <a:off x="1220629" y="5014198"/>
            <a:ext cx="7085648" cy="383024"/>
          </a:xfrm>
          <a:prstGeom prst="rect">
            <a:avLst/>
          </a:prstGeom>
          <a:noFill/>
          <a:ln/>
        </p:spPr>
        <p:txBody>
          <a:bodyPr wrap="none" rtlCol="0" anchor="t"/>
          <a:lstStyle/>
          <a:p>
            <a:pPr marL="342900" indent="-342900" algn="l">
              <a:lnSpc>
                <a:spcPts val="3016"/>
              </a:lnSpc>
              <a:buSzPct val="100000"/>
              <a:buChar char="•"/>
            </a:pPr>
            <a:r>
              <a:rPr lang="en-US" sz="1885" kern="0" spc="-38" dirty="0">
                <a:solidFill>
                  <a:srgbClr val="272525"/>
                </a:solidFill>
                <a:latin typeface="Source Sans Pro" pitchFamily="34" charset="0"/>
                <a:ea typeface="Source Sans Pro" pitchFamily="34" charset="-122"/>
                <a:cs typeface="Source Sans Pro" pitchFamily="34" charset="-120"/>
              </a:rPr>
              <a:t>Maya's journey symbolizes community resilience and innovation.</a:t>
            </a:r>
            <a:endParaRPr lang="en-US" sz="1885"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43204" y="2485430"/>
            <a:ext cx="4887873" cy="3258622"/>
          </a:xfrm>
          <a:prstGeom prst="rect">
            <a:avLst/>
          </a:prstGeom>
        </p:spPr>
      </p:pic>
      <p:sp>
        <p:nvSpPr>
          <p:cNvPr id="6" name="Text 1"/>
          <p:cNvSpPr/>
          <p:nvPr/>
        </p:nvSpPr>
        <p:spPr>
          <a:xfrm>
            <a:off x="837724" y="2434233"/>
            <a:ext cx="5632490" cy="704017"/>
          </a:xfrm>
          <a:prstGeom prst="rect">
            <a:avLst/>
          </a:prstGeom>
          <a:noFill/>
          <a:ln/>
        </p:spPr>
        <p:txBody>
          <a:bodyPr wrap="none" rtlCol="0" anchor="t"/>
          <a:lstStyle/>
          <a:p>
            <a:pPr marL="0" indent="0">
              <a:lnSpc>
                <a:spcPts val="5544"/>
              </a:lnSpc>
              <a:buNone/>
            </a:pPr>
            <a:r>
              <a:rPr lang="en-US" sz="4435" b="1" kern="0" spc="-89" dirty="0">
                <a:solidFill>
                  <a:srgbClr val="D75BE2"/>
                </a:solidFill>
                <a:latin typeface="adonis-web" pitchFamily="34" charset="0"/>
                <a:ea typeface="adonis-web" pitchFamily="34" charset="-122"/>
                <a:cs typeface="adonis-web" pitchFamily="34" charset="-120"/>
              </a:rPr>
              <a:t>Conclusion</a:t>
            </a:r>
            <a:endParaRPr lang="en-US" sz="4435" dirty="0"/>
          </a:p>
        </p:txBody>
      </p:sp>
      <p:sp>
        <p:nvSpPr>
          <p:cNvPr id="7" name="Text 2"/>
          <p:cNvSpPr/>
          <p:nvPr/>
        </p:nvSpPr>
        <p:spPr>
          <a:xfrm>
            <a:off x="837724" y="3497223"/>
            <a:ext cx="7468553" cy="2298144"/>
          </a:xfrm>
          <a:prstGeom prst="rect">
            <a:avLst/>
          </a:prstGeom>
          <a:noFill/>
          <a:ln/>
        </p:spPr>
        <p:txBody>
          <a:bodyPr wrap="square" rtlCol="0" anchor="t"/>
          <a:lstStyle/>
          <a:p>
            <a:pPr marL="0" indent="0">
              <a:lnSpc>
                <a:spcPts val="3016"/>
              </a:lnSpc>
              <a:buNone/>
            </a:pPr>
            <a:r>
              <a:rPr lang="en-US" sz="1885" kern="0" spc="-38" dirty="0">
                <a:solidFill>
                  <a:srgbClr val="272525"/>
                </a:solidFill>
                <a:latin typeface="Source Sans Pro" pitchFamily="34" charset="0"/>
                <a:ea typeface="Source Sans Pro" pitchFamily="34" charset="-122"/>
                <a:cs typeface="Source Sans Pro" pitchFamily="34" charset="-120"/>
              </a:rPr>
              <a:t>The Flood Forecaster Pro system showcases the effectiveness of machine learning in addressing real-world challenges. By combining historical data, real-time information, and advanced algorithms, the system has enhanced the town's flood preparedness and response capabilities, ultimately safeguarding lives and property. This pioneering approach sets a precedent for innovative disaster management solutions globally.</a:t>
            </a:r>
            <a:endParaRPr lang="en-US" sz="1885"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6" name="Text 1"/>
          <p:cNvSpPr/>
          <p:nvPr/>
        </p:nvSpPr>
        <p:spPr>
          <a:xfrm>
            <a:off x="837724" y="2434233"/>
            <a:ext cx="5632490" cy="704017"/>
          </a:xfrm>
          <a:prstGeom prst="rect">
            <a:avLst/>
          </a:prstGeom>
          <a:noFill/>
          <a:ln/>
        </p:spPr>
        <p:txBody>
          <a:bodyPr wrap="none" rtlCol="0" anchor="t"/>
          <a:lstStyle/>
          <a:p>
            <a:pPr marL="0" indent="0">
              <a:lnSpc>
                <a:spcPts val="5544"/>
              </a:lnSpc>
              <a:buNone/>
            </a:pPr>
            <a:endParaRPr lang="en-US" sz="4435" dirty="0"/>
          </a:p>
        </p:txBody>
      </p:sp>
      <p:sp>
        <p:nvSpPr>
          <p:cNvPr id="7" name="Text 2"/>
          <p:cNvSpPr/>
          <p:nvPr/>
        </p:nvSpPr>
        <p:spPr>
          <a:xfrm>
            <a:off x="625851" y="3442641"/>
            <a:ext cx="7468553" cy="2298144"/>
          </a:xfrm>
          <a:prstGeom prst="rect">
            <a:avLst/>
          </a:prstGeom>
          <a:noFill/>
          <a:ln/>
        </p:spPr>
        <p:txBody>
          <a:bodyPr wrap="square" rtlCol="0" anchor="t"/>
          <a:lstStyle/>
          <a:p>
            <a:pPr marL="0" indent="0">
              <a:lnSpc>
                <a:spcPts val="3016"/>
              </a:lnSpc>
              <a:buNone/>
            </a:pPr>
            <a:endParaRPr lang="en-US" sz="1885" dirty="0"/>
          </a:p>
        </p:txBody>
      </p:sp>
      <p:pic>
        <p:nvPicPr>
          <p:cNvPr id="9" name="Picture 8">
            <a:extLst>
              <a:ext uri="{FF2B5EF4-FFF2-40B4-BE49-F238E27FC236}">
                <a16:creationId xmlns:a16="http://schemas.microsoft.com/office/drawing/2014/main" id="{09FA5C93-C004-802B-FAA6-14828DD2EA14}"/>
              </a:ext>
            </a:extLst>
          </p:cNvPr>
          <p:cNvPicPr>
            <a:picLocks noChangeAspect="1"/>
          </p:cNvPicPr>
          <p:nvPr/>
        </p:nvPicPr>
        <p:blipFill>
          <a:blip r:embed="rId4"/>
          <a:stretch>
            <a:fillRect/>
          </a:stretch>
        </p:blipFill>
        <p:spPr>
          <a:xfrm>
            <a:off x="1973766" y="370012"/>
            <a:ext cx="10858758" cy="7235119"/>
          </a:xfrm>
          <a:prstGeom prst="rect">
            <a:avLst/>
          </a:prstGeom>
        </p:spPr>
      </p:pic>
    </p:spTree>
    <p:extLst>
      <p:ext uri="{BB962C8B-B14F-4D97-AF65-F5344CB8AC3E}">
        <p14:creationId xmlns:p14="http://schemas.microsoft.com/office/powerpoint/2010/main" val="22801604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7724" y="2625685"/>
            <a:ext cx="5632490" cy="704017"/>
          </a:xfrm>
          <a:prstGeom prst="rect">
            <a:avLst/>
          </a:prstGeom>
          <a:noFill/>
          <a:ln/>
        </p:spPr>
        <p:txBody>
          <a:bodyPr wrap="none" rtlCol="0" anchor="t"/>
          <a:lstStyle/>
          <a:p>
            <a:pPr marL="0" indent="0">
              <a:lnSpc>
                <a:spcPts val="5544"/>
              </a:lnSpc>
              <a:buNone/>
            </a:pPr>
            <a:r>
              <a:rPr lang="en-US" sz="4435" b="1" kern="0" spc="-89" dirty="0">
                <a:solidFill>
                  <a:srgbClr val="D75BE2"/>
                </a:solidFill>
                <a:latin typeface="adonis-web" pitchFamily="34" charset="0"/>
                <a:ea typeface="adonis-web" pitchFamily="34" charset="-122"/>
                <a:cs typeface="adonis-web" pitchFamily="34" charset="-120"/>
              </a:rPr>
              <a:t>Concept and Vision</a:t>
            </a:r>
            <a:endParaRPr lang="en-US" sz="4435" dirty="0"/>
          </a:p>
        </p:txBody>
      </p:sp>
      <p:sp>
        <p:nvSpPr>
          <p:cNvPr id="6" name="Text 2"/>
          <p:cNvSpPr/>
          <p:nvPr/>
        </p:nvSpPr>
        <p:spPr>
          <a:xfrm>
            <a:off x="837724" y="3688675"/>
            <a:ext cx="7468553" cy="1915120"/>
          </a:xfrm>
          <a:prstGeom prst="rect">
            <a:avLst/>
          </a:prstGeom>
          <a:noFill/>
          <a:ln/>
        </p:spPr>
        <p:txBody>
          <a:bodyPr wrap="square" rtlCol="0" anchor="t"/>
          <a:lstStyle/>
          <a:p>
            <a:pPr marL="0" indent="0">
              <a:lnSpc>
                <a:spcPts val="3016"/>
              </a:lnSpc>
              <a:buNone/>
            </a:pPr>
            <a:r>
              <a:rPr lang="en-US" sz="1885" kern="0" spc="-38" dirty="0">
                <a:solidFill>
                  <a:srgbClr val="272525"/>
                </a:solidFill>
                <a:latin typeface="Source Sans Pro" pitchFamily="34" charset="0"/>
                <a:ea typeface="Source Sans Pro" pitchFamily="34" charset="-122"/>
                <a:cs typeface="Source Sans Pro" pitchFamily="34" charset="-120"/>
              </a:rPr>
              <a:t>Floods are a major threat, causing widespread damage and loss. Accurate and timely flood prediction is essential for minimizing the impact. This story showcases the development of a flood prediction system utilizing machine learning algorithms to provide reliable forecasts, enabling communities to prepare for and respond to floods effectively.</a:t>
            </a:r>
            <a:endParaRPr lang="en-US" sz="1885"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837724" y="2075855"/>
            <a:ext cx="6185535" cy="3479363"/>
          </a:xfrm>
          <a:prstGeom prst="rect">
            <a:avLst/>
          </a:prstGeom>
        </p:spPr>
      </p:pic>
      <p:sp>
        <p:nvSpPr>
          <p:cNvPr id="5" name="Text 1"/>
          <p:cNvSpPr/>
          <p:nvPr/>
        </p:nvSpPr>
        <p:spPr>
          <a:xfrm>
            <a:off x="837724" y="5824418"/>
            <a:ext cx="6185535" cy="383024"/>
          </a:xfrm>
          <a:prstGeom prst="rect">
            <a:avLst/>
          </a:prstGeom>
          <a:noFill/>
          <a:ln/>
        </p:spPr>
        <p:txBody>
          <a:bodyPr wrap="none" rtlCol="0" anchor="t"/>
          <a:lstStyle/>
          <a:p>
            <a:pPr marL="0" indent="0">
              <a:lnSpc>
                <a:spcPts val="3016"/>
              </a:lnSpc>
              <a:buNone/>
            </a:pPr>
            <a:endParaRPr lang="en-US" sz="1885" dirty="0"/>
          </a:p>
        </p:txBody>
      </p:sp>
      <p:sp>
        <p:nvSpPr>
          <p:cNvPr id="6" name="Text 2"/>
          <p:cNvSpPr/>
          <p:nvPr/>
        </p:nvSpPr>
        <p:spPr>
          <a:xfrm>
            <a:off x="7614761" y="1931432"/>
            <a:ext cx="5632490" cy="704017"/>
          </a:xfrm>
          <a:prstGeom prst="rect">
            <a:avLst/>
          </a:prstGeom>
          <a:noFill/>
          <a:ln/>
        </p:spPr>
        <p:txBody>
          <a:bodyPr wrap="none" rtlCol="0" anchor="t"/>
          <a:lstStyle/>
          <a:p>
            <a:pPr marL="0" indent="0">
              <a:lnSpc>
                <a:spcPts val="5544"/>
              </a:lnSpc>
              <a:buNone/>
            </a:pPr>
            <a:r>
              <a:rPr lang="en-US" sz="4435" b="1" kern="0" spc="-89" dirty="0">
                <a:solidFill>
                  <a:srgbClr val="D75BE2"/>
                </a:solidFill>
                <a:latin typeface="adonis-web" pitchFamily="34" charset="0"/>
                <a:ea typeface="adonis-web" pitchFamily="34" charset="-122"/>
                <a:cs typeface="adonis-web" pitchFamily="34" charset="-120"/>
              </a:rPr>
              <a:t>Inspiration</a:t>
            </a:r>
            <a:endParaRPr lang="en-US" sz="4435" dirty="0"/>
          </a:p>
        </p:txBody>
      </p:sp>
      <p:sp>
        <p:nvSpPr>
          <p:cNvPr id="7" name="Text 3"/>
          <p:cNvSpPr/>
          <p:nvPr/>
        </p:nvSpPr>
        <p:spPr>
          <a:xfrm>
            <a:off x="7614761" y="2874764"/>
            <a:ext cx="6185535" cy="3447217"/>
          </a:xfrm>
          <a:prstGeom prst="rect">
            <a:avLst/>
          </a:prstGeom>
          <a:noFill/>
          <a:ln/>
        </p:spPr>
        <p:txBody>
          <a:bodyPr wrap="square" rtlCol="0" anchor="t"/>
          <a:lstStyle/>
          <a:p>
            <a:pPr marL="0" indent="0">
              <a:lnSpc>
                <a:spcPts val="3016"/>
              </a:lnSpc>
              <a:buNone/>
            </a:pPr>
            <a:r>
              <a:rPr lang="en-US" sz="1885" kern="0" spc="-38" dirty="0">
                <a:solidFill>
                  <a:srgbClr val="272525"/>
                </a:solidFill>
                <a:latin typeface="Source Sans Pro" pitchFamily="34" charset="0"/>
                <a:ea typeface="Source Sans Pro" pitchFamily="34" charset="-122"/>
                <a:cs typeface="Source Sans Pro" pitchFamily="34" charset="-120"/>
              </a:rPr>
              <a:t>Flood Forecaster Pro's new flood prediction system serves as a model for other communities to adopt. By leveraging technology and collaboration, we can create safer and more resilient futures in the face of natural disasters. The goal of this project is to develop an accurate and reliable flood prediction system, providing warnings and supporting emergency preparedness and response. By identifying high-risk areas, the system can inform urban planning and decision-making, ultimately saving lives and reducing economic losses.</a:t>
            </a:r>
            <a:endParaRPr lang="en-US" sz="1885"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24124" y="1787843"/>
            <a:ext cx="7468553" cy="1943100"/>
          </a:xfrm>
          <a:prstGeom prst="rect">
            <a:avLst/>
          </a:prstGeom>
          <a:noFill/>
          <a:ln/>
        </p:spPr>
        <p:txBody>
          <a:bodyPr wrap="square" rtlCol="0" anchor="t"/>
          <a:lstStyle/>
          <a:p>
            <a:pPr marL="0" indent="0">
              <a:lnSpc>
                <a:spcPts val="7650"/>
              </a:lnSpc>
              <a:buNone/>
            </a:pPr>
            <a:r>
              <a:rPr lang="en-US" sz="6120" b="1" kern="0" spc="-122" dirty="0">
                <a:solidFill>
                  <a:srgbClr val="D75BE2"/>
                </a:solidFill>
                <a:latin typeface="adonis-web" pitchFamily="34" charset="0"/>
                <a:ea typeface="adonis-web" pitchFamily="34" charset="-122"/>
                <a:cs typeface="adonis-web" pitchFamily="34" charset="-120"/>
              </a:rPr>
              <a:t>Introduction to Flood Forecasting</a:t>
            </a:r>
            <a:endParaRPr lang="en-US" sz="6120" dirty="0"/>
          </a:p>
        </p:txBody>
      </p:sp>
      <p:sp>
        <p:nvSpPr>
          <p:cNvPr id="7" name="Text 3"/>
          <p:cNvSpPr/>
          <p:nvPr/>
        </p:nvSpPr>
        <p:spPr>
          <a:xfrm>
            <a:off x="6707029" y="4742140"/>
            <a:ext cx="7085648" cy="383024"/>
          </a:xfrm>
          <a:prstGeom prst="rect">
            <a:avLst/>
          </a:prstGeom>
          <a:noFill/>
          <a:ln/>
        </p:spPr>
        <p:txBody>
          <a:bodyPr wrap="none" rtlCol="0" anchor="t"/>
          <a:lstStyle/>
          <a:p>
            <a:pPr marL="342900" indent="-342900" algn="l">
              <a:lnSpc>
                <a:spcPts val="3016"/>
              </a:lnSpc>
              <a:buSzPct val="100000"/>
              <a:buChar char="•"/>
            </a:pPr>
            <a:r>
              <a:rPr lang="en-US" sz="1885" kern="0" spc="-38" dirty="0">
                <a:solidFill>
                  <a:srgbClr val="272525"/>
                </a:solidFill>
                <a:latin typeface="Source Sans Pro" pitchFamily="34" charset="0"/>
                <a:ea typeface="Source Sans Pro" pitchFamily="34" charset="-122"/>
                <a:cs typeface="Source Sans Pro" pitchFamily="34" charset="-120"/>
              </a:rPr>
              <a:t> Maya, a spirited girl in Dakshinavati, faces yearly floods.</a:t>
            </a:r>
            <a:endParaRPr lang="en-US" sz="1885" dirty="0"/>
          </a:p>
        </p:txBody>
      </p:sp>
      <p:sp>
        <p:nvSpPr>
          <p:cNvPr id="8" name="Text 4"/>
          <p:cNvSpPr/>
          <p:nvPr/>
        </p:nvSpPr>
        <p:spPr>
          <a:xfrm>
            <a:off x="6707029" y="5208865"/>
            <a:ext cx="7085648" cy="383024"/>
          </a:xfrm>
          <a:prstGeom prst="rect">
            <a:avLst/>
          </a:prstGeom>
          <a:noFill/>
          <a:ln/>
        </p:spPr>
        <p:txBody>
          <a:bodyPr wrap="none" rtlCol="0" anchor="t"/>
          <a:lstStyle/>
          <a:p>
            <a:pPr marL="342900" indent="-342900" algn="l">
              <a:lnSpc>
                <a:spcPts val="3016"/>
              </a:lnSpc>
              <a:buSzPct val="100000"/>
              <a:buChar char="•"/>
            </a:pPr>
            <a:r>
              <a:rPr lang="en-US" sz="1885" kern="0" spc="-38" dirty="0">
                <a:solidFill>
                  <a:srgbClr val="272525"/>
                </a:solidFill>
                <a:latin typeface="Source Sans Pro" pitchFamily="34" charset="0"/>
                <a:ea typeface="Source Sans Pro" pitchFamily="34" charset="-122"/>
                <a:cs typeface="Source Sans Pro" pitchFamily="34" charset="-120"/>
              </a:rPr>
              <a:t> Destruction of homes and livelihoods drives her to seek solutions.</a:t>
            </a:r>
            <a:endParaRPr lang="en-US" sz="1885" dirty="0"/>
          </a:p>
        </p:txBody>
      </p:sp>
      <p:sp>
        <p:nvSpPr>
          <p:cNvPr id="9" name="Text 5"/>
          <p:cNvSpPr/>
          <p:nvPr/>
        </p:nvSpPr>
        <p:spPr>
          <a:xfrm>
            <a:off x="6707029" y="5675590"/>
            <a:ext cx="7085648" cy="766048"/>
          </a:xfrm>
          <a:prstGeom prst="rect">
            <a:avLst/>
          </a:prstGeom>
          <a:noFill/>
          <a:ln/>
        </p:spPr>
        <p:txBody>
          <a:bodyPr wrap="square" rtlCol="0" anchor="t"/>
          <a:lstStyle/>
          <a:p>
            <a:pPr marL="342900" indent="-342900" algn="l">
              <a:lnSpc>
                <a:spcPts val="3016"/>
              </a:lnSpc>
              <a:buSzPct val="100000"/>
              <a:buChar char="•"/>
            </a:pPr>
            <a:r>
              <a:rPr lang="en-US" sz="1885" kern="0" spc="-38" dirty="0">
                <a:solidFill>
                  <a:srgbClr val="272525"/>
                </a:solidFill>
                <a:latin typeface="Source Sans Pro" pitchFamily="34" charset="0"/>
                <a:ea typeface="Source Sans Pro" pitchFamily="34" charset="-122"/>
                <a:cs typeface="Source Sans Pro" pitchFamily="34" charset="-120"/>
              </a:rPr>
              <a:t>  Inspired by the saying: "Prepare and prevent rather than repair and repent."</a:t>
            </a:r>
            <a:endParaRPr lang="en-US" sz="1885"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99323" y="2819519"/>
            <a:ext cx="4887754" cy="2590562"/>
          </a:xfrm>
          <a:prstGeom prst="rect">
            <a:avLst/>
          </a:prstGeom>
        </p:spPr>
      </p:pic>
      <p:sp>
        <p:nvSpPr>
          <p:cNvPr id="6" name="Text 1"/>
          <p:cNvSpPr/>
          <p:nvPr/>
        </p:nvSpPr>
        <p:spPr>
          <a:xfrm>
            <a:off x="6324124" y="1946672"/>
            <a:ext cx="6967537" cy="704017"/>
          </a:xfrm>
          <a:prstGeom prst="rect">
            <a:avLst/>
          </a:prstGeom>
          <a:noFill/>
          <a:ln/>
        </p:spPr>
        <p:txBody>
          <a:bodyPr wrap="none" rtlCol="0" anchor="t"/>
          <a:lstStyle/>
          <a:p>
            <a:pPr marL="0" indent="0">
              <a:lnSpc>
                <a:spcPts val="5544"/>
              </a:lnSpc>
              <a:buNone/>
            </a:pPr>
            <a:r>
              <a:rPr lang="en-US" sz="4435" b="1" kern="0" spc="-89" dirty="0">
                <a:solidFill>
                  <a:srgbClr val="D75BE2"/>
                </a:solidFill>
                <a:latin typeface="adonis-web" pitchFamily="34" charset="0"/>
                <a:ea typeface="adonis-web" pitchFamily="34" charset="-122"/>
                <a:cs typeface="adonis-web" pitchFamily="34" charset="-120"/>
              </a:rPr>
              <a:t>Discovery of Flood Forecaster</a:t>
            </a:r>
            <a:endParaRPr lang="en-US" sz="4435" dirty="0"/>
          </a:p>
        </p:txBody>
      </p:sp>
      <p:sp>
        <p:nvSpPr>
          <p:cNvPr id="8" name="Text 3"/>
          <p:cNvSpPr/>
          <p:nvPr/>
        </p:nvSpPr>
        <p:spPr>
          <a:xfrm>
            <a:off x="6707029" y="3661886"/>
            <a:ext cx="7085648" cy="383024"/>
          </a:xfrm>
          <a:prstGeom prst="rect">
            <a:avLst/>
          </a:prstGeom>
          <a:noFill/>
          <a:ln/>
        </p:spPr>
        <p:txBody>
          <a:bodyPr wrap="none" rtlCol="0" anchor="t"/>
          <a:lstStyle/>
          <a:p>
            <a:pPr marL="342900" indent="-342900" algn="l">
              <a:lnSpc>
                <a:spcPts val="3016"/>
              </a:lnSpc>
              <a:buSzPct val="100000"/>
              <a:buChar char="•"/>
            </a:pPr>
            <a:r>
              <a:rPr lang="en-US" sz="1885" kern="0" spc="-38" dirty="0">
                <a:solidFill>
                  <a:srgbClr val="272525"/>
                </a:solidFill>
                <a:latin typeface="Source Sans Pro" pitchFamily="34" charset="0"/>
                <a:ea typeface="Source Sans Pro" pitchFamily="34" charset="-122"/>
                <a:cs typeface="Source Sans Pro" pitchFamily="34" charset="-120"/>
              </a:rPr>
              <a:t>Maya finds "Flood Forecaster" while researching online.</a:t>
            </a:r>
            <a:endParaRPr lang="en-US" sz="1885" dirty="0"/>
          </a:p>
        </p:txBody>
      </p:sp>
      <p:sp>
        <p:nvSpPr>
          <p:cNvPr id="9" name="Text 4"/>
          <p:cNvSpPr/>
          <p:nvPr/>
        </p:nvSpPr>
        <p:spPr>
          <a:xfrm>
            <a:off x="6707029" y="4128611"/>
            <a:ext cx="7085648" cy="383024"/>
          </a:xfrm>
          <a:prstGeom prst="rect">
            <a:avLst/>
          </a:prstGeom>
          <a:noFill/>
          <a:ln/>
        </p:spPr>
        <p:txBody>
          <a:bodyPr wrap="none" rtlCol="0" anchor="t"/>
          <a:lstStyle/>
          <a:p>
            <a:pPr marL="342900" indent="-342900" algn="l">
              <a:lnSpc>
                <a:spcPts val="3016"/>
              </a:lnSpc>
              <a:buSzPct val="100000"/>
              <a:buChar char="•"/>
            </a:pPr>
            <a:r>
              <a:rPr lang="en-US" sz="1885" kern="0" spc="-38" dirty="0">
                <a:solidFill>
                  <a:srgbClr val="272525"/>
                </a:solidFill>
                <a:latin typeface="Source Sans Pro" pitchFamily="34" charset="0"/>
                <a:ea typeface="Source Sans Pro" pitchFamily="34" charset="-122"/>
                <a:cs typeface="Source Sans Pro" pitchFamily="34" charset="-120"/>
              </a:rPr>
              <a:t>Team Tech Titans uses machine learning for flood predictions.</a:t>
            </a:r>
            <a:endParaRPr lang="en-US" sz="1885" dirty="0"/>
          </a:p>
        </p:txBody>
      </p:sp>
      <p:sp>
        <p:nvSpPr>
          <p:cNvPr id="10" name="Text 5"/>
          <p:cNvSpPr/>
          <p:nvPr/>
        </p:nvSpPr>
        <p:spPr>
          <a:xfrm>
            <a:off x="6707029" y="4595336"/>
            <a:ext cx="7085648" cy="383024"/>
          </a:xfrm>
          <a:prstGeom prst="rect">
            <a:avLst/>
          </a:prstGeom>
          <a:noFill/>
          <a:ln/>
        </p:spPr>
        <p:txBody>
          <a:bodyPr wrap="none" rtlCol="0" anchor="t"/>
          <a:lstStyle/>
          <a:p>
            <a:pPr marL="342900" indent="-342900" algn="l">
              <a:lnSpc>
                <a:spcPts val="3016"/>
              </a:lnSpc>
              <a:buSzPct val="100000"/>
              <a:buChar char="•"/>
            </a:pPr>
            <a:r>
              <a:rPr lang="en-US" sz="1885" kern="0" spc="-38" dirty="0">
                <a:solidFill>
                  <a:srgbClr val="272525"/>
                </a:solidFill>
                <a:latin typeface="Source Sans Pro" pitchFamily="34" charset="0"/>
                <a:ea typeface="Source Sans Pro" pitchFamily="34" charset="-122"/>
                <a:cs typeface="Source Sans Pro" pitchFamily="34" charset="-120"/>
              </a:rPr>
              <a:t>System analyzes historical data, weather patterns, and satellite imagery.</a:t>
            </a:r>
            <a:endParaRPr lang="en-US" sz="1885" dirty="0"/>
          </a:p>
        </p:txBody>
      </p:sp>
      <p:sp>
        <p:nvSpPr>
          <p:cNvPr id="11" name="Text 6"/>
          <p:cNvSpPr/>
          <p:nvPr/>
        </p:nvSpPr>
        <p:spPr>
          <a:xfrm>
            <a:off x="6324124" y="5247561"/>
            <a:ext cx="7468553" cy="383024"/>
          </a:xfrm>
          <a:prstGeom prst="rect">
            <a:avLst/>
          </a:prstGeom>
          <a:noFill/>
          <a:ln/>
        </p:spPr>
        <p:txBody>
          <a:bodyPr wrap="none" rtlCol="0" anchor="t"/>
          <a:lstStyle/>
          <a:p>
            <a:pPr marL="0" indent="0">
              <a:lnSpc>
                <a:spcPts val="3016"/>
              </a:lnSpc>
              <a:buNone/>
            </a:pPr>
            <a:endParaRPr lang="en-US" sz="1885" dirty="0"/>
          </a:p>
        </p:txBody>
      </p:sp>
      <p:sp>
        <p:nvSpPr>
          <p:cNvPr id="12" name="Text 7"/>
          <p:cNvSpPr/>
          <p:nvPr/>
        </p:nvSpPr>
        <p:spPr>
          <a:xfrm>
            <a:off x="6324124" y="5899785"/>
            <a:ext cx="7468553" cy="383024"/>
          </a:xfrm>
          <a:prstGeom prst="rect">
            <a:avLst/>
          </a:prstGeom>
          <a:noFill/>
          <a:ln/>
        </p:spPr>
        <p:txBody>
          <a:bodyPr wrap="none" rtlCol="0" anchor="t"/>
          <a:lstStyle/>
          <a:p>
            <a:pPr marL="0" indent="0">
              <a:lnSpc>
                <a:spcPts val="3016"/>
              </a:lnSpc>
              <a:buNone/>
            </a:pPr>
            <a:endParaRPr lang="en-US" sz="1885"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837724" y="1605796"/>
            <a:ext cx="6185535" cy="4419481"/>
          </a:xfrm>
          <a:prstGeom prst="rect">
            <a:avLst/>
          </a:prstGeom>
        </p:spPr>
      </p:pic>
      <p:sp>
        <p:nvSpPr>
          <p:cNvPr id="5" name="Text 1"/>
          <p:cNvSpPr/>
          <p:nvPr/>
        </p:nvSpPr>
        <p:spPr>
          <a:xfrm>
            <a:off x="837724" y="6294477"/>
            <a:ext cx="6185535" cy="383024"/>
          </a:xfrm>
          <a:prstGeom prst="rect">
            <a:avLst/>
          </a:prstGeom>
          <a:noFill/>
          <a:ln/>
        </p:spPr>
        <p:txBody>
          <a:bodyPr wrap="none" rtlCol="0" anchor="t"/>
          <a:lstStyle/>
          <a:p>
            <a:pPr marL="0" indent="0">
              <a:lnSpc>
                <a:spcPts val="3016"/>
              </a:lnSpc>
              <a:buNone/>
            </a:pPr>
            <a:endParaRPr lang="en-US" sz="1885" dirty="0"/>
          </a:p>
        </p:txBody>
      </p:sp>
      <p:sp>
        <p:nvSpPr>
          <p:cNvPr id="6" name="Text 2"/>
          <p:cNvSpPr/>
          <p:nvPr/>
        </p:nvSpPr>
        <p:spPr>
          <a:xfrm>
            <a:off x="7614761" y="2571869"/>
            <a:ext cx="5632490" cy="704017"/>
          </a:xfrm>
          <a:prstGeom prst="rect">
            <a:avLst/>
          </a:prstGeom>
          <a:noFill/>
          <a:ln/>
        </p:spPr>
        <p:txBody>
          <a:bodyPr wrap="none" rtlCol="0" anchor="t"/>
          <a:lstStyle/>
          <a:p>
            <a:pPr marL="0" indent="0">
              <a:lnSpc>
                <a:spcPts val="5544"/>
              </a:lnSpc>
              <a:buNone/>
            </a:pPr>
            <a:r>
              <a:rPr lang="en-US" sz="4435" b="1" kern="0" spc="-89" dirty="0">
                <a:solidFill>
                  <a:srgbClr val="D75BE2"/>
                </a:solidFill>
                <a:latin typeface="adonis-web" pitchFamily="34" charset="0"/>
                <a:ea typeface="adonis-web" pitchFamily="34" charset="-122"/>
                <a:cs typeface="adonis-web" pitchFamily="34" charset="-120"/>
              </a:rPr>
              <a:t>Maya's Efforts</a:t>
            </a:r>
            <a:endParaRPr lang="en-US" sz="4435" dirty="0"/>
          </a:p>
        </p:txBody>
      </p:sp>
      <p:sp>
        <p:nvSpPr>
          <p:cNvPr id="8" name="Text 4"/>
          <p:cNvSpPr/>
          <p:nvPr/>
        </p:nvSpPr>
        <p:spPr>
          <a:xfrm>
            <a:off x="7997666" y="4113609"/>
            <a:ext cx="5802630" cy="766048"/>
          </a:xfrm>
          <a:prstGeom prst="rect">
            <a:avLst/>
          </a:prstGeom>
          <a:noFill/>
          <a:ln/>
        </p:spPr>
        <p:txBody>
          <a:bodyPr wrap="square" rtlCol="0" anchor="t"/>
          <a:lstStyle/>
          <a:p>
            <a:pPr marL="342900" indent="-342900" algn="l">
              <a:lnSpc>
                <a:spcPts val="3016"/>
              </a:lnSpc>
              <a:buSzPct val="100000"/>
              <a:buChar char="•"/>
            </a:pPr>
            <a:r>
              <a:rPr lang="en-US" sz="1885" kern="0" spc="-38" dirty="0">
                <a:solidFill>
                  <a:srgbClr val="272525"/>
                </a:solidFill>
                <a:latin typeface="Source Sans Pro" pitchFamily="34" charset="0"/>
                <a:ea typeface="Source Sans Pro" pitchFamily="34" charset="-122"/>
                <a:cs typeface="Source Sans Pro" pitchFamily="34" charset="-120"/>
              </a:rPr>
              <a:t>Maya learns about data science and Flood Forecaster's algorithms.</a:t>
            </a:r>
            <a:endParaRPr lang="en-US" sz="1885" dirty="0"/>
          </a:p>
        </p:txBody>
      </p:sp>
      <p:sp>
        <p:nvSpPr>
          <p:cNvPr id="9" name="Text 5"/>
          <p:cNvSpPr/>
          <p:nvPr/>
        </p:nvSpPr>
        <p:spPr>
          <a:xfrm>
            <a:off x="7997666" y="4963358"/>
            <a:ext cx="5802630" cy="383024"/>
          </a:xfrm>
          <a:prstGeom prst="rect">
            <a:avLst/>
          </a:prstGeom>
          <a:noFill/>
          <a:ln/>
        </p:spPr>
        <p:txBody>
          <a:bodyPr wrap="none" rtlCol="0" anchor="t"/>
          <a:lstStyle/>
          <a:p>
            <a:pPr marL="342900" indent="-342900" algn="l">
              <a:lnSpc>
                <a:spcPts val="3016"/>
              </a:lnSpc>
              <a:buSzPct val="100000"/>
              <a:buChar char="•"/>
            </a:pPr>
            <a:r>
              <a:rPr lang="en-US" sz="1885" kern="0" spc="-38" dirty="0">
                <a:solidFill>
                  <a:srgbClr val="272525"/>
                </a:solidFill>
                <a:latin typeface="Source Sans Pro" pitchFamily="34" charset="0"/>
                <a:ea typeface="Source Sans Pro" pitchFamily="34" charset="-122"/>
                <a:cs typeface="Source Sans Pro" pitchFamily="34" charset="-120"/>
              </a:rPr>
              <a:t>Villagers support her vision for a flood-resilient community.</a:t>
            </a:r>
            <a:endParaRPr lang="en-US" sz="1885" dirty="0"/>
          </a:p>
        </p:txBody>
      </p:sp>
      <p:sp>
        <p:nvSpPr>
          <p:cNvPr id="10" name="Text 6"/>
          <p:cNvSpPr/>
          <p:nvPr/>
        </p:nvSpPr>
        <p:spPr>
          <a:xfrm>
            <a:off x="7997666" y="5430083"/>
            <a:ext cx="5802630" cy="383024"/>
          </a:xfrm>
          <a:prstGeom prst="rect">
            <a:avLst/>
          </a:prstGeom>
          <a:noFill/>
          <a:ln/>
        </p:spPr>
        <p:txBody>
          <a:bodyPr wrap="none" rtlCol="0" anchor="t"/>
          <a:lstStyle/>
          <a:p>
            <a:pPr marL="342900" indent="-342900" algn="l">
              <a:lnSpc>
                <a:spcPts val="3016"/>
              </a:lnSpc>
              <a:buSzPct val="100000"/>
              <a:buChar char="•"/>
            </a:pPr>
            <a:r>
              <a:rPr lang="en-US" sz="1885" kern="0" spc="-38" dirty="0">
                <a:solidFill>
                  <a:srgbClr val="272525"/>
                </a:solidFill>
                <a:latin typeface="Source Sans Pro" pitchFamily="34" charset="0"/>
                <a:ea typeface="Source Sans Pro" pitchFamily="34" charset="-122"/>
                <a:cs typeface="Source Sans Pro" pitchFamily="34" charset="-120"/>
              </a:rPr>
              <a:t>Collaboration with Tech Titans for insights</a:t>
            </a:r>
            <a:endParaRPr lang="en-US" sz="1885"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1" y="0"/>
            <a:ext cx="6155473" cy="8229600"/>
          </a:xfrm>
          <a:prstGeom prst="rect">
            <a:avLst/>
          </a:prstGeom>
        </p:spPr>
      </p:pic>
      <p:pic>
        <p:nvPicPr>
          <p:cNvPr id="5" name="Image 2" descr="preencoded.png"/>
          <p:cNvPicPr>
            <a:picLocks noChangeAspect="1"/>
          </p:cNvPicPr>
          <p:nvPr/>
        </p:nvPicPr>
        <p:blipFill>
          <a:blip r:embed="rId5"/>
          <a:stretch>
            <a:fillRect/>
          </a:stretch>
        </p:blipFill>
        <p:spPr>
          <a:xfrm>
            <a:off x="633798" y="2860596"/>
            <a:ext cx="4887873" cy="2386965"/>
          </a:xfrm>
          <a:prstGeom prst="rect">
            <a:avLst/>
          </a:prstGeom>
        </p:spPr>
      </p:pic>
      <p:sp>
        <p:nvSpPr>
          <p:cNvPr id="6" name="Text 1"/>
          <p:cNvSpPr/>
          <p:nvPr/>
        </p:nvSpPr>
        <p:spPr>
          <a:xfrm>
            <a:off x="6324124" y="2598896"/>
            <a:ext cx="5632490" cy="704017"/>
          </a:xfrm>
          <a:prstGeom prst="rect">
            <a:avLst/>
          </a:prstGeom>
          <a:noFill/>
          <a:ln/>
        </p:spPr>
        <p:txBody>
          <a:bodyPr wrap="none" rtlCol="0" anchor="t"/>
          <a:lstStyle/>
          <a:p>
            <a:pPr marL="0" indent="0">
              <a:lnSpc>
                <a:spcPts val="5544"/>
              </a:lnSpc>
              <a:buNone/>
            </a:pPr>
            <a:r>
              <a:rPr lang="en-US" sz="4435" b="1" kern="0" spc="-89" dirty="0">
                <a:solidFill>
                  <a:srgbClr val="D75BE2"/>
                </a:solidFill>
                <a:latin typeface="adonis-web" pitchFamily="34" charset="0"/>
                <a:ea typeface="adonis-web" pitchFamily="34" charset="-122"/>
                <a:cs typeface="adonis-web" pitchFamily="34" charset="-120"/>
              </a:rPr>
              <a:t>The Initiation</a:t>
            </a:r>
            <a:endParaRPr lang="en-US" sz="4435" dirty="0"/>
          </a:p>
        </p:txBody>
      </p:sp>
      <p:sp>
        <p:nvSpPr>
          <p:cNvPr id="8" name="Text 3"/>
          <p:cNvSpPr/>
          <p:nvPr/>
        </p:nvSpPr>
        <p:spPr>
          <a:xfrm>
            <a:off x="6707029" y="4314111"/>
            <a:ext cx="7085648" cy="383024"/>
          </a:xfrm>
          <a:prstGeom prst="rect">
            <a:avLst/>
          </a:prstGeom>
          <a:noFill/>
          <a:ln/>
        </p:spPr>
        <p:txBody>
          <a:bodyPr wrap="none" rtlCol="0" anchor="t"/>
          <a:lstStyle/>
          <a:p>
            <a:pPr marL="342900" indent="-342900" algn="l">
              <a:lnSpc>
                <a:spcPts val="3016"/>
              </a:lnSpc>
              <a:buSzPct val="100000"/>
              <a:buChar char="•"/>
            </a:pPr>
            <a:r>
              <a:rPr lang="en-US" sz="1885" kern="0" spc="-38" dirty="0">
                <a:solidFill>
                  <a:srgbClr val="272525"/>
                </a:solidFill>
                <a:latin typeface="Source Sans Pro" pitchFamily="34" charset="0"/>
                <a:ea typeface="Source Sans Pro" pitchFamily="34" charset="-122"/>
                <a:cs typeface="Source Sans Pro" pitchFamily="34" charset="-120"/>
              </a:rPr>
              <a:t>Maya explores the Flood Forecaster website.</a:t>
            </a:r>
            <a:endParaRPr lang="en-US" sz="1885" dirty="0"/>
          </a:p>
        </p:txBody>
      </p:sp>
      <p:sp>
        <p:nvSpPr>
          <p:cNvPr id="9" name="Text 4"/>
          <p:cNvSpPr/>
          <p:nvPr/>
        </p:nvSpPr>
        <p:spPr>
          <a:xfrm>
            <a:off x="6707029" y="4780836"/>
            <a:ext cx="7085648" cy="383024"/>
          </a:xfrm>
          <a:prstGeom prst="rect">
            <a:avLst/>
          </a:prstGeom>
          <a:noFill/>
          <a:ln/>
        </p:spPr>
        <p:txBody>
          <a:bodyPr wrap="none" rtlCol="0" anchor="t"/>
          <a:lstStyle/>
          <a:p>
            <a:pPr marL="342900" indent="-342900" algn="l">
              <a:lnSpc>
                <a:spcPts val="3016"/>
              </a:lnSpc>
              <a:buSzPct val="100000"/>
              <a:buChar char="•"/>
            </a:pPr>
            <a:r>
              <a:rPr lang="en-US" sz="1885" kern="0" spc="-38" dirty="0">
                <a:solidFill>
                  <a:srgbClr val="272525"/>
                </a:solidFill>
                <a:latin typeface="Source Sans Pro" pitchFamily="34" charset="0"/>
                <a:ea typeface="Source Sans Pro" pitchFamily="34" charset="-122"/>
                <a:cs typeface="Source Sans Pro" pitchFamily="34" charset="-120"/>
              </a:rPr>
              <a:t>User-friendly design enhances engagement.</a:t>
            </a:r>
            <a:endParaRPr lang="en-US" sz="1885" dirty="0"/>
          </a:p>
        </p:txBody>
      </p:sp>
      <p:sp>
        <p:nvSpPr>
          <p:cNvPr id="10" name="Text 5"/>
          <p:cNvSpPr/>
          <p:nvPr/>
        </p:nvSpPr>
        <p:spPr>
          <a:xfrm>
            <a:off x="6707029" y="5247561"/>
            <a:ext cx="7085648" cy="383024"/>
          </a:xfrm>
          <a:prstGeom prst="rect">
            <a:avLst/>
          </a:prstGeom>
          <a:noFill/>
          <a:ln/>
        </p:spPr>
        <p:txBody>
          <a:bodyPr wrap="none" rtlCol="0" anchor="t"/>
          <a:lstStyle/>
          <a:p>
            <a:pPr marL="342900" indent="-342900" algn="l">
              <a:lnSpc>
                <a:spcPts val="3016"/>
              </a:lnSpc>
              <a:buSzPct val="100000"/>
              <a:buChar char="•"/>
            </a:pPr>
            <a:r>
              <a:rPr lang="en-US" sz="1885" kern="0" spc="-38" dirty="0">
                <a:solidFill>
                  <a:srgbClr val="272525"/>
                </a:solidFill>
                <a:latin typeface="Source Sans Pro" pitchFamily="34" charset="0"/>
                <a:ea typeface="Source Sans Pro" pitchFamily="34" charset="-122"/>
                <a:cs typeface="Source Sans Pro" pitchFamily="34" charset="-120"/>
              </a:rPr>
              <a:t>Users input rainfall data; receive flood risk alerts or safety messages.</a:t>
            </a:r>
            <a:endParaRPr lang="en-US" sz="1885"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43204" y="609005"/>
            <a:ext cx="4887873" cy="7011472"/>
          </a:xfrm>
          <a:prstGeom prst="rect">
            <a:avLst/>
          </a:prstGeom>
        </p:spPr>
      </p:pic>
      <p:sp>
        <p:nvSpPr>
          <p:cNvPr id="6" name="Text 1"/>
          <p:cNvSpPr/>
          <p:nvPr/>
        </p:nvSpPr>
        <p:spPr>
          <a:xfrm>
            <a:off x="837724" y="2598896"/>
            <a:ext cx="5632490" cy="704017"/>
          </a:xfrm>
          <a:prstGeom prst="rect">
            <a:avLst/>
          </a:prstGeom>
          <a:noFill/>
          <a:ln/>
        </p:spPr>
        <p:txBody>
          <a:bodyPr wrap="none" rtlCol="0" anchor="t"/>
          <a:lstStyle/>
          <a:p>
            <a:pPr marL="0" indent="0">
              <a:lnSpc>
                <a:spcPts val="5544"/>
              </a:lnSpc>
              <a:buNone/>
            </a:pPr>
            <a:r>
              <a:rPr lang="en-US" sz="4435" b="1" kern="0" spc="-89" dirty="0">
                <a:solidFill>
                  <a:srgbClr val="D75BE2"/>
                </a:solidFill>
                <a:latin typeface="adonis-web" pitchFamily="34" charset="0"/>
                <a:ea typeface="adonis-web" pitchFamily="34" charset="-122"/>
                <a:cs typeface="adonis-web" pitchFamily="34" charset="-120"/>
              </a:rPr>
              <a:t>Action Against Floods</a:t>
            </a:r>
            <a:endParaRPr lang="en-US" sz="4435" dirty="0"/>
          </a:p>
        </p:txBody>
      </p:sp>
      <p:sp>
        <p:nvSpPr>
          <p:cNvPr id="8" name="Text 3"/>
          <p:cNvSpPr/>
          <p:nvPr/>
        </p:nvSpPr>
        <p:spPr>
          <a:xfrm>
            <a:off x="1220629" y="4314111"/>
            <a:ext cx="7085648" cy="383024"/>
          </a:xfrm>
          <a:prstGeom prst="rect">
            <a:avLst/>
          </a:prstGeom>
          <a:noFill/>
          <a:ln/>
        </p:spPr>
        <p:txBody>
          <a:bodyPr wrap="none" rtlCol="0" anchor="t"/>
          <a:lstStyle/>
          <a:p>
            <a:pPr marL="342900" indent="-342900" algn="l">
              <a:lnSpc>
                <a:spcPts val="3016"/>
              </a:lnSpc>
              <a:buSzPct val="100000"/>
              <a:buChar char="•"/>
            </a:pPr>
            <a:r>
              <a:rPr lang="en-US" sz="1885" kern="0" spc="-38" dirty="0">
                <a:solidFill>
                  <a:srgbClr val="272525"/>
                </a:solidFill>
                <a:latin typeface="Source Sans Pro" pitchFamily="34" charset="0"/>
                <a:ea typeface="Source Sans Pro" pitchFamily="34" charset="-122"/>
                <a:cs typeface="Source Sans Pro" pitchFamily="34" charset="-120"/>
              </a:rPr>
              <a:t>Algorithms created quickly with Maya's data.</a:t>
            </a:r>
            <a:endParaRPr lang="en-US" sz="1885" dirty="0"/>
          </a:p>
        </p:txBody>
      </p:sp>
      <p:sp>
        <p:nvSpPr>
          <p:cNvPr id="9" name="Text 4"/>
          <p:cNvSpPr/>
          <p:nvPr/>
        </p:nvSpPr>
        <p:spPr>
          <a:xfrm>
            <a:off x="1220629" y="4780836"/>
            <a:ext cx="7085648" cy="383024"/>
          </a:xfrm>
          <a:prstGeom prst="rect">
            <a:avLst/>
          </a:prstGeom>
          <a:noFill/>
          <a:ln/>
        </p:spPr>
        <p:txBody>
          <a:bodyPr wrap="none" rtlCol="0" anchor="t"/>
          <a:lstStyle/>
          <a:p>
            <a:pPr marL="342900" indent="-342900" algn="l">
              <a:lnSpc>
                <a:spcPts val="3016"/>
              </a:lnSpc>
              <a:buSzPct val="100000"/>
              <a:buChar char="•"/>
            </a:pPr>
            <a:r>
              <a:rPr lang="en-US" sz="1885" kern="0" spc="-38" dirty="0">
                <a:solidFill>
                  <a:srgbClr val="272525"/>
                </a:solidFill>
                <a:latin typeface="Source Sans Pro" pitchFamily="34" charset="0"/>
                <a:ea typeface="Source Sans Pro" pitchFamily="34" charset="-122"/>
                <a:cs typeface="Source Sans Pro" pitchFamily="34" charset="-120"/>
              </a:rPr>
              <a:t>Predictions prompt villagers to take action (erect barriers, evacuate).</a:t>
            </a:r>
            <a:endParaRPr lang="en-US" sz="1885" dirty="0"/>
          </a:p>
        </p:txBody>
      </p:sp>
      <p:sp>
        <p:nvSpPr>
          <p:cNvPr id="10" name="Text 5"/>
          <p:cNvSpPr/>
          <p:nvPr/>
        </p:nvSpPr>
        <p:spPr>
          <a:xfrm>
            <a:off x="1220629" y="5247561"/>
            <a:ext cx="7085648" cy="383024"/>
          </a:xfrm>
          <a:prstGeom prst="rect">
            <a:avLst/>
          </a:prstGeom>
          <a:noFill/>
          <a:ln/>
        </p:spPr>
        <p:txBody>
          <a:bodyPr wrap="none" rtlCol="0" anchor="t"/>
          <a:lstStyle/>
          <a:p>
            <a:pPr marL="342900" indent="-342900" algn="l">
              <a:lnSpc>
                <a:spcPts val="3016"/>
              </a:lnSpc>
              <a:buSzPct val="100000"/>
              <a:buChar char="•"/>
            </a:pPr>
            <a:r>
              <a:rPr lang="en-US" sz="1885" kern="0" spc="-38" dirty="0">
                <a:solidFill>
                  <a:srgbClr val="272525"/>
                </a:solidFill>
                <a:latin typeface="Source Sans Pro" pitchFamily="34" charset="0"/>
                <a:ea typeface="Source Sans Pro" pitchFamily="34" charset="-122"/>
                <a:cs typeface="Source Sans Pro" pitchFamily="34" charset="-120"/>
              </a:rPr>
              <a:t>Rivertown remains largely unscathed after the storm.</a:t>
            </a:r>
            <a:endParaRPr lang="en-US" sz="1885"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14300" y="-34052"/>
            <a:ext cx="14630400" cy="8229600"/>
          </a:xfrm>
          <a:prstGeom prst="rect">
            <a:avLst/>
          </a:prstGeom>
        </p:spPr>
      </p:pic>
      <p:sp>
        <p:nvSpPr>
          <p:cNvPr id="3" name="Shape 0"/>
          <p:cNvSpPr/>
          <p:nvPr/>
        </p:nvSpPr>
        <p:spPr>
          <a:xfrm>
            <a:off x="-3664862" y="432673"/>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3768242" y="216337"/>
            <a:ext cx="5486400" cy="8229600"/>
          </a:xfrm>
          <a:prstGeom prst="rect">
            <a:avLst/>
          </a:prstGeom>
        </p:spPr>
      </p:pic>
      <p:pic>
        <p:nvPicPr>
          <p:cNvPr id="5" name="Image 2" descr="preencoded.png"/>
          <p:cNvPicPr>
            <a:picLocks noChangeAspect="1"/>
          </p:cNvPicPr>
          <p:nvPr/>
        </p:nvPicPr>
        <p:blipFill>
          <a:blip r:embed="rId5"/>
          <a:stretch>
            <a:fillRect/>
          </a:stretch>
        </p:blipFill>
        <p:spPr>
          <a:xfrm>
            <a:off x="-3005026" y="2271806"/>
            <a:ext cx="4887754" cy="2749391"/>
          </a:xfrm>
          <a:prstGeom prst="rect">
            <a:avLst/>
          </a:prstGeom>
        </p:spPr>
      </p:pic>
      <p:sp>
        <p:nvSpPr>
          <p:cNvPr id="6" name="Text 1"/>
          <p:cNvSpPr/>
          <p:nvPr/>
        </p:nvSpPr>
        <p:spPr>
          <a:xfrm>
            <a:off x="6324124" y="2365534"/>
            <a:ext cx="5632490" cy="704017"/>
          </a:xfrm>
          <a:prstGeom prst="rect">
            <a:avLst/>
          </a:prstGeom>
          <a:noFill/>
          <a:ln/>
        </p:spPr>
        <p:txBody>
          <a:bodyPr wrap="none" rtlCol="0" anchor="t"/>
          <a:lstStyle/>
          <a:p>
            <a:pPr marL="0" indent="0">
              <a:lnSpc>
                <a:spcPts val="5544"/>
              </a:lnSpc>
              <a:buNone/>
            </a:pPr>
            <a:r>
              <a:rPr lang="en-US" sz="4435" b="1" kern="0" spc="-89" dirty="0">
                <a:solidFill>
                  <a:srgbClr val="D75BE2"/>
                </a:solidFill>
                <a:latin typeface="adonis-web" pitchFamily="34" charset="0"/>
                <a:ea typeface="adonis-web" pitchFamily="34" charset="-122"/>
                <a:cs typeface="adonis-web" pitchFamily="34" charset="-120"/>
              </a:rPr>
              <a:t>Impact and Recognition</a:t>
            </a:r>
            <a:endParaRPr lang="en-US" sz="4435" dirty="0"/>
          </a:p>
        </p:txBody>
      </p:sp>
      <p:sp>
        <p:nvSpPr>
          <p:cNvPr id="8" name="Text 3"/>
          <p:cNvSpPr/>
          <p:nvPr/>
        </p:nvSpPr>
        <p:spPr>
          <a:xfrm>
            <a:off x="6707029" y="4080748"/>
            <a:ext cx="7085648" cy="383024"/>
          </a:xfrm>
          <a:prstGeom prst="rect">
            <a:avLst/>
          </a:prstGeom>
          <a:noFill/>
          <a:ln/>
        </p:spPr>
        <p:txBody>
          <a:bodyPr wrap="none" rtlCol="0" anchor="t"/>
          <a:lstStyle/>
          <a:p>
            <a:pPr marL="342900" indent="-342900" algn="l">
              <a:lnSpc>
                <a:spcPts val="3016"/>
              </a:lnSpc>
              <a:buSzPct val="100000"/>
              <a:buChar char="•"/>
            </a:pPr>
            <a:r>
              <a:rPr lang="en-US" sz="1885" kern="0" spc="-38" dirty="0">
                <a:solidFill>
                  <a:srgbClr val="272525"/>
                </a:solidFill>
                <a:latin typeface="Source Sans Pro" pitchFamily="34" charset="0"/>
                <a:ea typeface="Source Sans Pro" pitchFamily="34" charset="-122"/>
                <a:cs typeface="Source Sans Pro" pitchFamily="34" charset="-120"/>
              </a:rPr>
              <a:t>Maya expands initiative to neighbouring villages.</a:t>
            </a:r>
            <a:endParaRPr lang="en-US" sz="1885" dirty="0"/>
          </a:p>
        </p:txBody>
      </p:sp>
      <p:sp>
        <p:nvSpPr>
          <p:cNvPr id="9" name="Text 4"/>
          <p:cNvSpPr/>
          <p:nvPr/>
        </p:nvSpPr>
        <p:spPr>
          <a:xfrm>
            <a:off x="6707029" y="4547473"/>
            <a:ext cx="7085648" cy="383024"/>
          </a:xfrm>
          <a:prstGeom prst="rect">
            <a:avLst/>
          </a:prstGeom>
          <a:noFill/>
          <a:ln/>
        </p:spPr>
        <p:txBody>
          <a:bodyPr wrap="none" rtlCol="0" anchor="t"/>
          <a:lstStyle/>
          <a:p>
            <a:pPr marL="342900" indent="-342900" algn="l">
              <a:lnSpc>
                <a:spcPts val="3016"/>
              </a:lnSpc>
              <a:buSzPct val="100000"/>
              <a:buChar char="•"/>
            </a:pPr>
            <a:r>
              <a:rPr lang="en-US" sz="1885" kern="0" spc="-38" dirty="0">
                <a:solidFill>
                  <a:srgbClr val="272525"/>
                </a:solidFill>
                <a:latin typeface="Source Sans Pro" pitchFamily="34" charset="0"/>
                <a:ea typeface="Source Sans Pro" pitchFamily="34" charset="-122"/>
                <a:cs typeface="Source Sans Pro" pitchFamily="34" charset="-120"/>
              </a:rPr>
              <a:t>Forms a network of resilience against floods.</a:t>
            </a:r>
            <a:endParaRPr lang="en-US" sz="1885" dirty="0"/>
          </a:p>
        </p:txBody>
      </p:sp>
      <p:sp>
        <p:nvSpPr>
          <p:cNvPr id="10" name="Text 5"/>
          <p:cNvSpPr/>
          <p:nvPr/>
        </p:nvSpPr>
        <p:spPr>
          <a:xfrm>
            <a:off x="6707029" y="5014198"/>
            <a:ext cx="7085648" cy="383024"/>
          </a:xfrm>
          <a:prstGeom prst="rect">
            <a:avLst/>
          </a:prstGeom>
          <a:noFill/>
          <a:ln/>
        </p:spPr>
        <p:txBody>
          <a:bodyPr wrap="none" rtlCol="0" anchor="t"/>
          <a:lstStyle/>
          <a:p>
            <a:pPr marL="342900" indent="-342900" algn="l">
              <a:lnSpc>
                <a:spcPts val="3016"/>
              </a:lnSpc>
              <a:buSzPct val="100000"/>
              <a:buChar char="•"/>
            </a:pPr>
            <a:r>
              <a:rPr lang="en-US" sz="1885" kern="0" spc="-38" dirty="0">
                <a:solidFill>
                  <a:srgbClr val="272525"/>
                </a:solidFill>
                <a:latin typeface="Source Sans Pro" pitchFamily="34" charset="0"/>
                <a:ea typeface="Source Sans Pro" pitchFamily="34" charset="-122"/>
                <a:cs typeface="Source Sans Pro" pitchFamily="34" charset="-120"/>
              </a:rPr>
              <a:t>Receives accolades, but values the positive impact on lives.</a:t>
            </a:r>
            <a:endParaRPr lang="en-US" sz="1885" dirty="0"/>
          </a:p>
        </p:txBody>
      </p:sp>
      <p:sp>
        <p:nvSpPr>
          <p:cNvPr id="11" name="Text 6"/>
          <p:cNvSpPr/>
          <p:nvPr/>
        </p:nvSpPr>
        <p:spPr>
          <a:xfrm>
            <a:off x="6707029" y="5480923"/>
            <a:ext cx="7085648" cy="383024"/>
          </a:xfrm>
          <a:prstGeom prst="rect">
            <a:avLst/>
          </a:prstGeom>
          <a:noFill/>
          <a:ln/>
        </p:spPr>
        <p:txBody>
          <a:bodyPr wrap="none" rtlCol="0" anchor="t"/>
          <a:lstStyle/>
          <a:p>
            <a:pPr marL="342900" indent="-342900" algn="l">
              <a:lnSpc>
                <a:spcPts val="3016"/>
              </a:lnSpc>
              <a:buSzPct val="100000"/>
              <a:buChar char="•"/>
            </a:pPr>
            <a:r>
              <a:rPr lang="en-US" sz="1885" kern="0" spc="-38" dirty="0">
                <a:solidFill>
                  <a:srgbClr val="272525"/>
                </a:solidFill>
                <a:latin typeface="Source Sans Pro" pitchFamily="34" charset="0"/>
                <a:ea typeface="Source Sans Pro" pitchFamily="34" charset="-122"/>
                <a:cs typeface="Source Sans Pro" pitchFamily="34" charset="-120"/>
              </a:rPr>
              <a:t>Credits Flood Forecaster for harnessing technology for good.</a:t>
            </a:r>
            <a:endParaRPr lang="en-US" sz="1885"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TotalTime>
  <Words>451</Words>
  <Application>Microsoft Office PowerPoint</Application>
  <PresentationFormat>Custom</PresentationFormat>
  <Paragraphs>48</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adonis-web</vt:lpstr>
      <vt:lpstr>Arial</vt:lpstr>
      <vt:lpstr>Calibri</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IBM</cp:lastModifiedBy>
  <cp:revision>5</cp:revision>
  <dcterms:created xsi:type="dcterms:W3CDTF">2024-07-18T09:55:21Z</dcterms:created>
  <dcterms:modified xsi:type="dcterms:W3CDTF">2024-07-24T06:53:06Z</dcterms:modified>
</cp:coreProperties>
</file>